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75" r:id="rId5"/>
    <p:sldId id="445" r:id="rId6"/>
    <p:sldId id="260" r:id="rId7"/>
    <p:sldId id="276" r:id="rId8"/>
    <p:sldId id="277" r:id="rId9"/>
    <p:sldId id="446" r:id="rId10"/>
    <p:sldId id="289" r:id="rId11"/>
    <p:sldId id="261" r:id="rId12"/>
    <p:sldId id="278" r:id="rId13"/>
    <p:sldId id="288" r:id="rId14"/>
    <p:sldId id="271" r:id="rId15"/>
    <p:sldId id="286" r:id="rId16"/>
    <p:sldId id="287" r:id="rId17"/>
    <p:sldId id="294" r:id="rId18"/>
    <p:sldId id="447" r:id="rId19"/>
    <p:sldId id="263" r:id="rId20"/>
    <p:sldId id="262" r:id="rId21"/>
    <p:sldId id="270" r:id="rId22"/>
    <p:sldId id="272" r:id="rId2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FF14F-AF96-4A24-B6D8-B3C44F3E6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CAF87A-B9CD-4190-9201-E8E0C6EBC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E4333-B029-4CA6-B280-A1019BAF2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8F755-BFB3-4355-9273-1A24BE21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87F76-D686-4854-B2AB-1EFB15C9B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67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81864-32AC-4792-BB30-3DF2D0A7C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41778-3D76-43C2-A65D-35B72960B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BFEE9-7758-4B22-92B2-6DB5A4940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07B51-E70F-47BB-9F3D-29E7FF63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61AA6-B66D-4029-9109-18F07F486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81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FE0E7D-0BB2-49DE-97F0-CF6AA2774D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3C323-1481-427F-A451-10677FCF0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9DA47-9B64-4D62-B202-D19F9A23A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AE48C-B84E-4542-A98F-820749511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0F1D6-DCEB-42C6-B172-AA0367AD1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6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635C-775B-46CE-8EBD-51811645F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2DEA9-E087-44DA-B63E-3F34335B6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CEBB2-1390-45F7-B64F-711119F8C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786E-F934-4E23-9AFC-569729826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808BC-A5E3-4E9A-B943-E5F7C063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1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A401E-64F0-4E02-B372-49D7416DF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48835-0F3C-4551-85ED-AC69EE0BE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CE417-DDFC-4FA5-A99E-AABE8DC09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82F2D-CE55-464E-B5D1-6C8F7AAA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46FA8-71E4-4783-9387-891ECBBB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25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B87EE-DE0E-44CD-BCE8-BAAEF6FB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40DC5-1C7A-4526-AAEC-F536167A7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F2F1B-EFD1-4D1A-991E-7A7965785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3FF24-03CD-4ED8-A879-6252EA870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485B2-A4F7-4F3F-A4B1-E9FEACCC8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29191-9B6B-451C-8C9F-9D56FAA2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26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DC800-1DE4-4A38-83A4-AB03E784A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DD135-991D-4778-B44B-87052B6C1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7C073-5474-440D-8C41-377C07198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DF1E7E-CADC-455F-82C0-792386F16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F8F506-8C64-4EAA-863E-D20CA3B73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66300D-FC0F-4464-B393-2C81BD7F0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88CA3D-987D-4A0B-BA5F-E0089DCD2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EF24A0-C4F6-4F7E-82E5-E83107267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40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65204-0095-4566-B13D-BB56D79DA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ABEE46-0284-476C-8CA1-CF9B48511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BD4AA9-199D-4F53-8D5B-F7982EC30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259B95-A274-4368-AF80-C0C775F36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42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6D20EA-5E13-4233-A862-F5BCDADA8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CACD3B-55A8-4C8E-B3BF-B035F54F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AD7E89-C5A3-4F0E-A0DF-23E729946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CE301-781A-491E-BC7D-396712D6D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6260C-0179-4C9E-8FEB-9E28CA690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C5DF00-1FBD-4741-82F2-B17279300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11A1E-B7C1-48E6-BBDA-ED09EDAE1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13F2A-141F-4BC3-ADCB-B9845336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0AB97D-6C4B-4F5E-91BF-05EEC6A56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6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A09-D41B-4920-95E8-D1D180B07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F7465-8095-4BBD-98F5-A8C089277A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BDCDA4-0869-445F-8C50-E55295A28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50437-F9DE-4D2B-9EDD-333335AEC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025D9-FFB8-4886-ADFE-ECB2F881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8A34B-D728-429E-B2B0-A892B66BF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35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09870-BF04-4CBB-9DCD-7749EE858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930B7-0358-4BB5-9306-C6BAB9565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17F3B-6798-4FE8-BAC3-EA7D24D4D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B2CF9-5F9E-4416-8109-BBF5E4CD10BE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1C065-2D8E-4C89-A9DA-DEAB7E6BC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F508C-D2C4-4928-BF3A-C76E4790BF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23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327729728_CONTRIBUICAO_PARA_O_METODO_DE_INVESTIGACAO_DA_ECONOMIA_POLITICA_DE_MOCAMBIQU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4F0B-0387-4105-BBC2-C12053F57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520" y="156604"/>
            <a:ext cx="11609294" cy="4392706"/>
          </a:xfrm>
        </p:spPr>
        <p:txBody>
          <a:bodyPr anchor="t">
            <a:normAutofit/>
          </a:bodyPr>
          <a:lstStyle/>
          <a:p>
            <a:br>
              <a:rPr lang="en-GB" sz="3600" dirty="0">
                <a:latin typeface="Arial Narrow" panose="020B0606020202030204" pitchFamily="34" charset="0"/>
              </a:rPr>
            </a:br>
            <a:br>
              <a:rPr lang="en-GB" sz="3600" dirty="0">
                <a:latin typeface="Arial Narrow" panose="020B0606020202030204" pitchFamily="34" charset="0"/>
              </a:rPr>
            </a:br>
            <a:r>
              <a:rPr lang="en-GB" sz="3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Globaliza</a:t>
            </a:r>
            <a:r>
              <a:rPr lang="pt-PT" sz="3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ção</a:t>
            </a:r>
            <a: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 e Expansão do Capitalismo I:</a:t>
            </a:r>
            <a:b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Génesis do Capitalismo Industrial e</a:t>
            </a:r>
            <a:b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Internacionalização do Capital</a:t>
            </a:r>
            <a:br>
              <a:rPr lang="pt-PT" sz="3600" dirty="0">
                <a:latin typeface="Arial Narrow" panose="020B0606020202030204" pitchFamily="34" charset="0"/>
              </a:rPr>
            </a:b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2000" dirty="0">
                <a:latin typeface="Arial Narrow" panose="020B0606020202030204" pitchFamily="34" charset="0"/>
              </a:rPr>
              <a:t>Carlos Nuno Castel-Branco</a:t>
            </a:r>
            <a:br>
              <a:rPr lang="pt-PT" sz="2000" dirty="0">
                <a:latin typeface="Arial Narrow" panose="020B0606020202030204" pitchFamily="34" charset="0"/>
              </a:rPr>
            </a:br>
            <a:r>
              <a:rPr lang="pt-PT" sz="2000" dirty="0">
                <a:latin typeface="Arial Narrow" panose="020B0606020202030204" pitchFamily="34" charset="0"/>
              </a:rPr>
              <a:t>Professor Catedrático Convidado</a:t>
            </a:r>
            <a:br>
              <a:rPr lang="pt-PT" sz="2000" dirty="0">
                <a:latin typeface="Arial Narrow" panose="020B0606020202030204" pitchFamily="34" charset="0"/>
              </a:rPr>
            </a:br>
            <a:r>
              <a:rPr lang="pt-PT" sz="20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000" dirty="0">
                <a:latin typeface="Arial Narrow" panose="020B0606020202030204" pitchFamily="34" charset="0"/>
              </a:rPr>
              <a:t> | </a:t>
            </a:r>
            <a:r>
              <a:rPr lang="pt-PT" sz="2000" dirty="0" err="1">
                <a:latin typeface="Arial Narrow" panose="020B0606020202030204" pitchFamily="34" charset="0"/>
                <a:hlinkClick r:id="rId3"/>
              </a:rPr>
              <a:t>carlos.</a:t>
            </a:r>
            <a:r>
              <a:rPr lang="pt-PT" sz="2000" err="1">
                <a:latin typeface="Arial Narrow" panose="020B0606020202030204" pitchFamily="34" charset="0"/>
                <a:hlinkClick r:id="rId3"/>
              </a:rPr>
              <a:t>castelbranco</a:t>
            </a:r>
            <a:r>
              <a:rPr lang="pt-PT" sz="2000">
                <a:latin typeface="Arial Narrow" panose="020B0606020202030204" pitchFamily="34" charset="0"/>
                <a:hlinkClick r:id="rId3"/>
              </a:rPr>
              <a:t>@gmail.com</a:t>
            </a:r>
            <a:r>
              <a:rPr lang="pt-PT" sz="2000">
                <a:latin typeface="Arial Narrow" panose="020B0606020202030204" pitchFamily="34" charset="0"/>
              </a:rPr>
              <a:t> </a:t>
            </a:r>
            <a:endParaRPr lang="en-GB" sz="2000" dirty="0">
              <a:latin typeface="Arial Narrow" panose="020B0606020202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B07DA6-09E0-4421-A708-8FFFF0F4E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941" y="5186082"/>
            <a:ext cx="11609294" cy="1317812"/>
          </a:xfrm>
        </p:spPr>
        <p:txBody>
          <a:bodyPr>
            <a:normAutofit lnSpcReduction="10000"/>
          </a:bodyPr>
          <a:lstStyle/>
          <a:p>
            <a:r>
              <a:rPr lang="pt-PT" dirty="0">
                <a:latin typeface="Arial Narrow" panose="020B0606020202030204" pitchFamily="34" charset="0"/>
              </a:rPr>
              <a:t>Mestrado em Desenvolvimento e Cooperação Internacional</a:t>
            </a:r>
          </a:p>
          <a:p>
            <a:r>
              <a:rPr lang="pt-PT" dirty="0">
                <a:latin typeface="Arial Narrow" panose="020B0606020202030204" pitchFamily="34" charset="0"/>
              </a:rPr>
              <a:t>Globalização e Desenvolvimento</a:t>
            </a:r>
          </a:p>
          <a:p>
            <a:r>
              <a:rPr lang="pt-PT" dirty="0">
                <a:latin typeface="Arial Narrow" panose="020B0606020202030204" pitchFamily="34" charset="0"/>
              </a:rPr>
              <a:t>2022-2023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Image result for iseg">
            <a:extLst>
              <a:ext uri="{FF2B5EF4-FFF2-40B4-BE49-F238E27FC236}">
                <a16:creationId xmlns:a16="http://schemas.microsoft.com/office/drawing/2014/main" id="{A6D8A209-4650-4757-9BD1-D66274CBC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12" y="244571"/>
            <a:ext cx="1464602" cy="70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89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C6720-EE23-4CBA-99C6-5A95A2317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709" y="154111"/>
            <a:ext cx="11680581" cy="553670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Do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valor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ao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excedente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–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circuito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de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reprodu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ção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/acumulação de capital industrial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F639C64-7EAC-48A8-A8DE-8757A166338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04" y="760535"/>
            <a:ext cx="10810141" cy="59433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416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 fontScale="90000"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Internacionalização do capitalismo: do saque à circulação de FT e à circulação de 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1129553"/>
            <a:ext cx="11703424" cy="54236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Internacionalização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Conquistas de mercados de matérias-primas e de rotas comerciais e financeiras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Acesso a força de trabalho: o papel da escravatura na construção do capitalismo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Criação de novos mercados: do colonialismo aos mercados livres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As cadeias de produção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</a:t>
            </a:r>
            <a:r>
              <a:rPr lang="pt-PT" dirty="0" err="1">
                <a:latin typeface="Arial Narrow" panose="020B0606020202030204" pitchFamily="34" charset="0"/>
              </a:rPr>
              <a:t>financeirização</a:t>
            </a:r>
            <a:r>
              <a:rPr lang="pt-PT" dirty="0">
                <a:latin typeface="Arial Narrow" panose="020B0606020202030204" pitchFamily="34" charset="0"/>
              </a:rPr>
              <a:t> global</a:t>
            </a:r>
          </a:p>
        </p:txBody>
      </p:sp>
    </p:spTree>
    <p:extLst>
      <p:ext uri="{BB962C8B-B14F-4D97-AF65-F5344CB8AC3E}">
        <p14:creationId xmlns:p14="http://schemas.microsoft.com/office/powerpoint/2010/main" val="724670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 fontScale="90000"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Internacionalização do capitalismo: do saque à circulação de FT e à circulação de 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1129553"/>
            <a:ext cx="11703424" cy="54236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 desenvolvimento desigual do capitalismo como consequência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 err="1">
                <a:latin typeface="Arial Narrow" panose="020B0606020202030204" pitchFamily="34" charset="0"/>
              </a:rPr>
              <a:t>Intra</a:t>
            </a:r>
            <a:r>
              <a:rPr lang="pt-PT" dirty="0">
                <a:latin typeface="Arial Narrow" panose="020B0606020202030204" pitchFamily="34" charset="0"/>
              </a:rPr>
              <a:t>- e inter-regiões, entre grupos sociais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“</a:t>
            </a:r>
            <a:r>
              <a:rPr lang="pt-PT" dirty="0" err="1">
                <a:latin typeface="Arial Narrow" panose="020B0606020202030204" pitchFamily="34" charset="0"/>
              </a:rPr>
              <a:t>Catching-up</a:t>
            </a:r>
            <a:r>
              <a:rPr lang="pt-PT" dirty="0">
                <a:latin typeface="Arial Narrow" panose="020B0606020202030204" pitchFamily="34" charset="0"/>
              </a:rPr>
              <a:t>”, “desenvolvimento”, “</a:t>
            </a:r>
            <a:r>
              <a:rPr lang="pt-PT" dirty="0" err="1">
                <a:latin typeface="Arial Narrow" panose="020B0606020202030204" pitchFamily="34" charset="0"/>
              </a:rPr>
              <a:t>ruptura</a:t>
            </a:r>
            <a:r>
              <a:rPr lang="pt-PT" dirty="0">
                <a:latin typeface="Arial Narrow" panose="020B0606020202030204" pitchFamily="34" charset="0"/>
              </a:rPr>
              <a:t>”, “nacionalismo”, internacionalismo e a superação do capitalismo </a:t>
            </a:r>
          </a:p>
        </p:txBody>
      </p:sp>
    </p:spTree>
    <p:extLst>
      <p:ext uri="{BB962C8B-B14F-4D97-AF65-F5344CB8AC3E}">
        <p14:creationId xmlns:p14="http://schemas.microsoft.com/office/powerpoint/2010/main" val="17899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Marx e o capitalismo contemporâneo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Contribuições derivadas da análise da economia política marxista: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Desenvolvimento desigual entre classes, sectores, regiões, com riqueza e pobreza como lados da mesma moeda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Concentração e centralização do capital (menos e maiores empresas)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integração do sistema financeiro na análise das estruturas de acumulação, que promove crescimento e crises, e que pode determinar o modo de acumulação pelo domínio extensivo e intensivo do capital financeiro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Desemprego é inevitável e volátil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Acesso a educação, saúde, segurança social, bem como o acesso e exercício de poder político e ideológico são subordinados aos imperativos dos lucros e da acumulação de capital.</a:t>
            </a:r>
          </a:p>
        </p:txBody>
      </p:sp>
    </p:spTree>
    <p:extLst>
      <p:ext uri="{BB962C8B-B14F-4D97-AF65-F5344CB8AC3E}">
        <p14:creationId xmlns:p14="http://schemas.microsoft.com/office/powerpoint/2010/main" val="3812713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Capital e capitalismo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954741"/>
            <a:ext cx="11833413" cy="5665695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Capitalismo: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Generalização da produção de mercadorias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Produção de mercadorias com o fim de realizar lucro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Generalização e domínio do trabalho assalariado, e o seu equivalente oposto, a propriedade privado dos principais meios de produção.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As duas dimensões de capital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Meios de produção usados para produzir mercadorias com fins lucrativos, recorrendo ao emprego </a:t>
            </a:r>
            <a:r>
              <a:rPr lang="pt-PT" dirty="0" err="1">
                <a:latin typeface="Arial Narrow" panose="020B0606020202030204" pitchFamily="34" charset="0"/>
              </a:rPr>
              <a:t>directo</a:t>
            </a:r>
            <a:r>
              <a:rPr lang="pt-PT" dirty="0">
                <a:latin typeface="Arial Narrow" panose="020B0606020202030204" pitchFamily="34" charset="0"/>
              </a:rPr>
              <a:t> ou </a:t>
            </a:r>
            <a:r>
              <a:rPr lang="pt-PT" dirty="0" err="1">
                <a:latin typeface="Arial Narrow" panose="020B0606020202030204" pitchFamily="34" charset="0"/>
              </a:rPr>
              <a:t>indirecto</a:t>
            </a:r>
            <a:r>
              <a:rPr lang="pt-PT" dirty="0">
                <a:latin typeface="Arial Narrow" panose="020B0606020202030204" pitchFamily="34" charset="0"/>
              </a:rPr>
              <a:t> de força de trabalho assalariada.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Relações de classe que envolvem relações de exploração entre capitalistas e trabalhadores.</a:t>
            </a:r>
          </a:p>
        </p:txBody>
      </p:sp>
    </p:spTree>
    <p:extLst>
      <p:ext uri="{BB962C8B-B14F-4D97-AF65-F5344CB8AC3E}">
        <p14:creationId xmlns:p14="http://schemas.microsoft.com/office/powerpoint/2010/main" val="2138167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Do “Valor” ao “Excedente”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 onde vem o valor excedentário?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Não pode provir apenas das trocas, pois isso implicaria que toda a sociedade teria de vender os bens e serviços acima do seu valor de troca. Isso é possível para alguns mas não para todos, pois se todos fizerem isso, todos os ganhos dos vendedores serão absorvidos pelos fornecedores, eliminando-se qualquer vantagem; a competição tenderá a aumentar a oferta em sectores com ganhos extraordinários, eliminando-os.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valor excedentário vem da esfera da produção, pela incorporação de uma “mercadoria”, a força de trabalho, que produz valor de troca acima do seu custo social de reprodução. Valor de troca não provem da natureza nem da simples incorporação de insumos independentemente da </a:t>
            </a:r>
            <a:r>
              <a:rPr lang="pt-PT" dirty="0" err="1">
                <a:latin typeface="Arial Narrow" panose="020B0606020202030204" pitchFamily="34" charset="0"/>
              </a:rPr>
              <a:t>acção</a:t>
            </a:r>
            <a:r>
              <a:rPr lang="pt-PT" dirty="0">
                <a:latin typeface="Arial Narrow" panose="020B0606020202030204" pitchFamily="34" charset="0"/>
              </a:rPr>
              <a:t> da força de trabalho – daqueles só provem valor de uso.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Valor de produção = valor dos insumos + trabalho vivo. Dado que o valor dos insumos é apenas transferido, o valor excedentário provem da capacidade da força de trabalho de gerar valor acima do custo da sua reprodução social. Como?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32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Lucros e Exploração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Valor excedentário = Valor total gerado pela força de trabalho − Valor socialmente necessário para a reprodução social da força de trabalho. Valor socialmente necessário é o que os trabalhadores necessitam para a sua sobrevivência e reprodução como classe. A repartição do Valor Total Gerado pela FT entre Valor socialmente necessário e valor excendentário é matéria de conflito entre capital e trabalho.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Questão central para o capital: como aumentar o valor excedentário?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Mais-valia absoluta: dias de trabalho mais longos, trabalho mais intensivo, emprego de mulheres e crianças com salários mais baixos, etc. Produz mais mercadorias para além das necessidades dos trabalhadores, mas é uma opção física e socialmente limitada.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Mais-valia relativa: aumento da produtividade, altera o ratio entre o socialmente necessário e o excedentário. Mais flexível.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527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 fontScale="90000"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Uma nota adicional sobre </a:t>
            </a:r>
            <a:r>
              <a:rPr lang="pt-PT" sz="32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financeirização</a:t>
            </a:r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: A introdução da noção de capital fictício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94E0F-C711-4B94-8981-79E18D3A99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6187" y="1004048"/>
                <a:ext cx="11793071" cy="5616388"/>
              </a:xfrm>
            </p:spPr>
            <p:txBody>
              <a:bodyPr>
                <a:normAutofit fontScale="62500" lnSpcReduction="20000"/>
              </a:bodyPr>
              <a:lstStyle/>
              <a:p>
                <a:pPr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pt-PT" dirty="0">
                    <a:latin typeface="Arial Narrow" panose="020B0606020202030204" pitchFamily="34" charset="0"/>
                  </a:rPr>
                  <a:t>O circuito do capital industrial revela como os capitalistas combinam insumos adquiridos a outros capitalistas com trabalho assalariado para gerarem mercadorias que vendem para realizarem lucro, e como este é partilhado. I</a:t>
                </a:r>
                <a:r>
                  <a:rPr lang="pt-PT" sz="2800" dirty="0">
                    <a:latin typeface="Arial Narrow" panose="020B0606020202030204" pitchFamily="34" charset="0"/>
                  </a:rPr>
                  <a:t>maginemos que  capitalistas usam parte do dinheiro emprestado pelos bancos ou obtido dos seus lucros, D, para comprar títulos financeiros, T, em vez de meios de produção, MP, e força de trabalho, FT</a:t>
                </a:r>
                <a:endParaRPr lang="pt-PT" dirty="0">
                  <a:latin typeface="Arial Narrow" panose="020B0606020202030204" pitchFamily="34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PT" dirty="0">
                    <a:latin typeface="Arial Narrow" panose="020B060602020203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pt-PT" sz="2700" b="1" i="1" smtClean="0">
                        <a:latin typeface="Cambria Math" panose="02040503050406030204" pitchFamily="18" charset="0"/>
                      </a:rPr>
                      <m:t>𝑫</m:t>
                    </m:r>
                    <m:r>
                      <a:rPr lang="pt-PT" sz="2700" b="1" i="1" smtClean="0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pt-PT" sz="27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pt-PT" sz="2700" b="1" i="1" smtClean="0">
                            <a:latin typeface="Cambria Math" panose="02040503050406030204" pitchFamily="18" charset="0"/>
                          </a:rPr>
                          <m:t>𝑭𝑻</m:t>
                        </m:r>
                      </m:sub>
                      <m:sup>
                        <m:r>
                          <a:rPr lang="pt-PT" sz="2700" b="1" i="1" smtClean="0">
                            <a:latin typeface="Cambria Math" panose="02040503050406030204" pitchFamily="18" charset="0"/>
                          </a:rPr>
                          <m:t>𝑴𝑷</m:t>
                        </m:r>
                      </m:sup>
                    </m:sSubSup>
                    <m:r>
                      <a:rPr lang="pt-PT" sz="27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pt-PT" sz="2700" b="1" i="1" smtClean="0">
                        <a:latin typeface="Cambria Math" panose="02040503050406030204" pitchFamily="18" charset="0"/>
                      </a:rPr>
                      <m:t>𝑻</m:t>
                    </m:r>
                    <m:r>
                      <a:rPr lang="pt-PT" sz="27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…</m:t>
                        </m:r>
                      </m:e>
                    </m:d>
                    <m:r>
                      <a:rPr lang="pt-PT" sz="27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(…)→</m:t>
                    </m:r>
                    <m:sSup>
                      <m:sSupPr>
                        <m:ctrlP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e>
                      <m:sup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pt-PT" sz="27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PT" sz="2700" b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PT" sz="27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PT" sz="27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  <m:r>
                          <a:rPr lang="pt-PT" sz="27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PT" sz="27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𝑻</m:t>
                        </m:r>
                      </m:e>
                    </m:d>
                    <m:r>
                      <a:rPr lang="pt-PT" sz="27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pt-PT" sz="27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7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pt-PT" sz="27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PT" sz="27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pt-PT" sz="27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→(…</m:t>
                    </m:r>
                    <m:r>
                      <a:rPr lang="pt-PT" sz="27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pt-PT" sz="27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…)→</m:t>
                    </m:r>
                    <m:sSup>
                      <m:sSupPr>
                        <m:ctrlP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𝑴</m:t>
                        </m:r>
                      </m:e>
                      <m:sup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pt-PT" sz="27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e>
                      <m:sup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pt-PT" sz="2700" b="1" dirty="0">
                  <a:latin typeface="Arial Narrow" panose="020B060602020203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PT" sz="2700" dirty="0">
                    <a:latin typeface="Arial Narrow" panose="020B0606020202030204" pitchFamily="34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sz="27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𝑣𝑎𝑙𝑜𝑟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𝑎𝑑𝑖𝑐𝑖𝑜𝑛𝑎𝑑𝑜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𝑝𝑒𝑙𝑜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𝑡𝑟𝑎𝑏𝑎𝑙h𝑜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𝑣𝑖𝑣𝑜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𝑎𝑐𝑖𝑚𝑎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𝑠𝑒𝑢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𝑐𝑢𝑠𝑡𝑜</m:t>
                    </m:r>
                  </m:oMath>
                </a14:m>
                <a:endParaRPr lang="pt-PT" sz="2700" b="0" dirty="0">
                  <a:latin typeface="Arial Narrow" panose="020B060602020203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r>
                  <a:rPr lang="pt-PT" sz="2700" dirty="0">
                    <a:latin typeface="Arial Narrow" panose="020B0606020202030204" pitchFamily="34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sz="27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𝑟𝑒𝑎𝑙𝑖𝑧𝑎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çã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𝑙𝑢𝑐𝑟𝑜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𝑒𝑚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𝑓𝑜𝑟𝑚𝑎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𝑓𝑖𝑛𝑎𝑛𝑐𝑒𝑖𝑟𝑎</m:t>
                    </m:r>
                  </m:oMath>
                </a14:m>
                <a:endParaRPr lang="pt-PT" sz="27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𝑟𝑒𝑝𝑎𝑟𝑡𝑖𝑑𝑜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𝑒𝑚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𝑙𝑢𝑐𝑟𝑜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𝑐𝑜𝑚𝑒𝑟𝑐𝑖𝑎𝑙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𝑖𝑛𝑑𝑢𝑠𝑡𝑟𝑖𝑎𝑙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𝑟𝑒𝑛𝑑𝑎𝑠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𝑗𝑢𝑟𝑜𝑠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PT" sz="2700" dirty="0">
                  <a:latin typeface="Arial Narrow" panose="020B0606020202030204" pitchFamily="34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r>
                  <a:rPr lang="pt-PT" sz="2700" dirty="0">
                    <a:latin typeface="Arial Narrow" panose="020B0606020202030204" pitchFamily="34" charset="0"/>
                  </a:rPr>
                  <a:t>Mas,…</a:t>
                </a: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endParaRPr lang="pt-PT" sz="2700" dirty="0">
                  <a:latin typeface="Arial Narrow" panose="020B0606020202030204" pitchFamily="34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r>
                  <a:rPr lang="pt-PT" sz="2700" b="1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sz="27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p>
                        <m:r>
                          <a:rPr lang="pt-PT" sz="27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GB" sz="2700" b="1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GB" sz="2700" b="1" i="1" smtClean="0">
                        <a:latin typeface="Cambria Math" panose="02040503050406030204" pitchFamily="18" charset="0"/>
                      </a:rPr>
                      <m:t>𝑻</m:t>
                    </m:r>
                    <m:r>
                      <a:rPr lang="pt-PT" sz="2700" b="1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pt-PT" sz="27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í</m:t>
                        </m:r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𝑡𝑢𝑙𝑜𝑠</m:t>
                        </m:r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𝑓𝑖𝑛𝑎𝑛𝑐𝑒𝑖𝑟𝑜𝑠</m:t>
                        </m:r>
                      </m:e>
                    </m:d>
                    <m:r>
                      <a:rPr lang="en-GB" sz="27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𝑟𝑒𝑓𝑙𝑒𝑐𝑡𝑒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𝑎𝑝𝑒𝑛𝑎𝑠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𝑟𝑒𝑝𝑎𝑟𝑡𝑖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çã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𝑑𝑎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𝑚𝑎𝑖𝑠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𝑣𝑎𝑙𝑖𝑎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𝑒𝑛𝑡𝑟𝑒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𝑐𝑎𝑝𝑖𝑡𝑎𝑖𝑠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pt-PT" sz="2700" b="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r>
                  <a:rPr lang="pt-PT" sz="2700" b="0" dirty="0"/>
                  <a:t>	</a:t>
                </a:r>
                <a14:m>
                  <m:oMath xmlns:m="http://schemas.openxmlformats.org/officeDocument/2006/math"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ã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é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𝑚𝑎𝑖𝑠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𝑚𝑎𝑖𝑠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𝑣𝑎𝑙𝑖𝑎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pt-PT" sz="2700" b="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r>
                  <a:rPr lang="pt-PT" sz="2700" b="0" dirty="0"/>
                  <a:t>	</a:t>
                </a:r>
                <a14:m>
                  <m:oMath xmlns:m="http://schemas.openxmlformats.org/officeDocument/2006/math"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𝑄𝑢𝑎𝑛𝑡𝑜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𝑚𝑎𝑖𝑜𝑟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𝑚𝑒𝑛𝑜𝑟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𝑠𝑒𝑟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á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𝑝𝑟𝑜𝑝𝑜𝑟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çã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𝑠𝑒𝑟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𝑢𝑠𝑎𝑑𝑎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𝑒𝑚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𝑚𝑒𝑖𝑜𝑠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𝑝𝑟𝑜𝑑𝑢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çã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𝑜</m:t>
                    </m:r>
                  </m:oMath>
                </a14:m>
                <a:endParaRPr lang="pt-PT" sz="2700" b="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r>
                  <a:rPr lang="pt-PT" sz="2700" b="0" dirty="0"/>
                  <a:t>	</a:t>
                </a:r>
                <a14:m>
                  <m:oMath xmlns:m="http://schemas.openxmlformats.org/officeDocument/2006/math"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ç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𝑡𝑟𝑎𝑏𝑎𝑙h𝑜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𝑚𝑒𝑛𝑜𝑟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𝑠𝑒𝑟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á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𝑝𝑒𝑠𝑜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pt-PT" sz="27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𝑒𝑚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pt-PT" sz="2700" b="0" i="1" smtClean="0">
                        <a:latin typeface="Cambria Math" panose="02040503050406030204" pitchFamily="18" charset="0"/>
                      </a:rPr>
                      <m:t>′.</m:t>
                    </m:r>
                  </m:oMath>
                </a14:m>
                <a:endParaRPr lang="pt-PT" sz="2700" dirty="0">
                  <a:latin typeface="Arial Narrow" panose="020B0606020202030204" pitchFamily="34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endParaRPr lang="pt-PT" sz="2700" dirty="0">
                  <a:latin typeface="Arial Narrow" panose="020B0606020202030204" pitchFamily="34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r>
                  <a:rPr lang="pt-PT" sz="2700" dirty="0">
                    <a:latin typeface="Arial Narrow" panose="020B0606020202030204" pitchFamily="34" charset="0"/>
                  </a:rPr>
                  <a:t>Logo, o tamanho e a natureza de D’ passam a ser determinados por M’, pela sua conversão em dinheiro, e pela repartição e rentabilidade relativas do lucro entre diferentes formas de capital.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94E0F-C711-4B94-8981-79E18D3A99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6187" y="1004048"/>
                <a:ext cx="11793071" cy="5616388"/>
              </a:xfrm>
              <a:blipFill>
                <a:blip r:embed="rId2"/>
                <a:stretch>
                  <a:fillRect l="-362" t="-869" r="-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958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E08C7-D89C-47E2-99CA-35F695124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61C6F-E427-429C-BD8E-388D7FE094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Circuito</a:t>
            </a:r>
            <a:r>
              <a:rPr lang="en-GB" dirty="0"/>
              <a:t> de </a:t>
            </a:r>
            <a:r>
              <a:rPr lang="en-GB" dirty="0" err="1"/>
              <a:t>acumulação</a:t>
            </a:r>
            <a:r>
              <a:rPr lang="en-GB" dirty="0"/>
              <a:t> do capital industrial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especula</a:t>
            </a:r>
            <a:r>
              <a:rPr lang="pt-PT" dirty="0" err="1"/>
              <a:t>ção</a:t>
            </a:r>
            <a:r>
              <a:rPr lang="pt-PT" dirty="0"/>
              <a:t> financeira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010ABB4-D393-42A0-B86C-ADA9728AFB6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839788" y="2505074"/>
                <a:ext cx="5157787" cy="4124325"/>
              </a:xfrm>
            </p:spPr>
            <p:txBody>
              <a:bodyPr>
                <a:normAutofit fontScale="85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pt-PT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pt-PT" b="0" i="1" smtClean="0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pt-PT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PT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pt-PT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𝑀𝑃</m:t>
                        </m:r>
                      </m:sub>
                      <m:sup>
                        <m:r>
                          <a:rPr lang="pt-PT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𝐹𝑇</m:t>
                        </m:r>
                      </m:sup>
                    </m:sSubSup>
                    <m:r>
                      <a:rPr lang="pt-PT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dirty="0"/>
                  <a:t>pp→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pt-P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pt-PT" dirty="0">
                  <a:ea typeface="Cambria Math" panose="02040503050406030204" pitchFamily="18" charset="0"/>
                </a:endParaRPr>
              </a:p>
              <a:p>
                <a:r>
                  <a:rPr lang="en-GB" dirty="0"/>
                  <a:t>D’ = D + </a:t>
                </a:r>
                <a:r>
                  <a:rPr lang="en-GB" dirty="0" err="1"/>
                  <a:t>Valor</a:t>
                </a:r>
                <a:r>
                  <a:rPr lang="en-GB" dirty="0"/>
                  <a:t> </a:t>
                </a:r>
                <a:r>
                  <a:rPr lang="en-GB" dirty="0" err="1"/>
                  <a:t>excedentário</a:t>
                </a:r>
                <a:endParaRPr lang="en-GB" dirty="0"/>
              </a:p>
              <a:p>
                <a:r>
                  <a:rPr lang="en-GB" dirty="0"/>
                  <a:t>D’ é a </a:t>
                </a:r>
                <a:r>
                  <a:rPr lang="en-GB" dirty="0" err="1"/>
                  <a:t>realização</a:t>
                </a:r>
                <a:r>
                  <a:rPr lang="en-GB" dirty="0"/>
                  <a:t> </a:t>
                </a:r>
                <a:r>
                  <a:rPr lang="en-GB" dirty="0" err="1"/>
                  <a:t>financeira</a:t>
                </a:r>
                <a:r>
                  <a:rPr lang="en-GB" dirty="0"/>
                  <a:t> de M’</a:t>
                </a:r>
              </a:p>
              <a:p>
                <a:r>
                  <a:rPr lang="en-GB" dirty="0"/>
                  <a:t>D’ &gt; D e a </a:t>
                </a:r>
                <a:r>
                  <a:rPr lang="en-GB" dirty="0" err="1"/>
                  <a:t>diferen</a:t>
                </a:r>
                <a:r>
                  <a:rPr lang="pt-PT" dirty="0" err="1"/>
                  <a:t>ça</a:t>
                </a:r>
                <a:r>
                  <a:rPr lang="pt-PT" dirty="0"/>
                  <a:t> é </a:t>
                </a:r>
                <a:r>
                  <a:rPr lang="pt-PT" dirty="0" err="1"/>
                  <a:t>toalmente</a:t>
                </a:r>
                <a:r>
                  <a:rPr lang="pt-PT" dirty="0"/>
                  <a:t> proveniente da esfera de produção por valor excedentário gerado pelo trabalho vivo</a:t>
                </a:r>
              </a:p>
              <a:p>
                <a:r>
                  <a:rPr lang="en-GB" dirty="0" err="1"/>
                  <a:t>Valor</a:t>
                </a:r>
                <a:r>
                  <a:rPr lang="en-GB" dirty="0"/>
                  <a:t> </a:t>
                </a:r>
                <a:r>
                  <a:rPr lang="en-GB" dirty="0" err="1"/>
                  <a:t>excedentário</a:t>
                </a:r>
                <a:r>
                  <a:rPr lang="en-GB" dirty="0"/>
                  <a:t> = </a:t>
                </a:r>
                <a:r>
                  <a:rPr lang="en-GB" dirty="0" err="1"/>
                  <a:t>Valor</a:t>
                </a:r>
                <a:r>
                  <a:rPr lang="en-GB" dirty="0"/>
                  <a:t> total do </a:t>
                </a:r>
                <a:r>
                  <a:rPr lang="en-GB" dirty="0" err="1"/>
                  <a:t>trabalho</a:t>
                </a:r>
                <a:r>
                  <a:rPr lang="en-GB" dirty="0"/>
                  <a:t> vivo – o </a:t>
                </a:r>
                <a:r>
                  <a:rPr lang="en-GB" dirty="0" err="1"/>
                  <a:t>custo</a:t>
                </a:r>
                <a:r>
                  <a:rPr lang="en-GB" dirty="0"/>
                  <a:t> </a:t>
                </a:r>
                <a:r>
                  <a:rPr lang="en-GB" dirty="0" err="1"/>
                  <a:t>médio</a:t>
                </a:r>
                <a:r>
                  <a:rPr lang="en-GB" dirty="0"/>
                  <a:t> de </a:t>
                </a:r>
                <a:r>
                  <a:rPr lang="en-GB" dirty="0" err="1"/>
                  <a:t>reprodução</a:t>
                </a:r>
                <a:r>
                  <a:rPr lang="en-GB" dirty="0"/>
                  <a:t> social da </a:t>
                </a:r>
                <a:r>
                  <a:rPr lang="en-GB" dirty="0" err="1"/>
                  <a:t>força</a:t>
                </a:r>
                <a:r>
                  <a:rPr lang="en-GB" dirty="0"/>
                  <a:t> de </a:t>
                </a:r>
                <a:r>
                  <a:rPr lang="en-GB" dirty="0" err="1"/>
                  <a:t>trabalho</a:t>
                </a:r>
                <a:endParaRPr lang="en-GB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010ABB4-D393-42A0-B86C-ADA9728AFB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839788" y="2505074"/>
                <a:ext cx="5157787" cy="4124325"/>
              </a:xfrm>
              <a:blipFill>
                <a:blip r:embed="rId2"/>
                <a:stretch>
                  <a:fillRect l="-1655" t="-34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6273F8-D51F-41F5-80FC-C4EA5E7BB7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/>
              <a:t>Circuito de acumulação do capital com especulação financeira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6FFEA9F-31CD-4139-9536-67B15E03E6FB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pt-PT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pt-P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pt-P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pt-PT" b="0" i="1" smtClean="0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PT" b="0" i="1" smtClean="0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pt-PT" b="0" i="1" smtClean="0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𝑀𝑃</m:t>
                            </m:r>
                          </m:sub>
                          <m:sup>
                            <m:r>
                              <a:rPr lang="pt-PT" b="0" i="1" smtClean="0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𝐹𝑇</m:t>
                            </m:r>
                          </m:sup>
                        </m:sSubSup>
                        <m:r>
                          <a:rPr lang="pt-PT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PT" b="0" i="1" smtClean="0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PT" b="0" i="1" smtClean="0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pt-PT" b="0" i="1" smtClean="0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  <m:r>
                      <a:rPr lang="pt-P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pt-P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𝑝𝑝</m:t>
                    </m:r>
                    <m:r>
                      <a:rPr lang="pt-P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pt-P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𝑝𝑒𝑓𝑖𝑛</m:t>
                    </m:r>
                    <m:r>
                      <a:rPr lang="pt-P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pt-P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pt-P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′−</m:t>
                        </m:r>
                        <m:r>
                          <a:rPr lang="pt-P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pt-P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pt-P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𝑑𝑓𝑖𝑛</m:t>
                    </m:r>
                    <m:r>
                      <a:rPr lang="pt-P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pt-P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pt-P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  <m:d>
                          <m:dPr>
                            <m:ctrlPr>
                              <a:rPr lang="pt-P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pt-PT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PT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p>
                                <m:r>
                                  <a:rPr lang="pt-PT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′−</m:t>
                                </m:r>
                                <m:r>
                                  <a:rPr lang="pt-PT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p>
                            <m:r>
                              <a:rPr lang="pt-P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P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𝑑𝑓𝑖𝑛</m:t>
                            </m:r>
                          </m:e>
                        </m:d>
                      </m:sup>
                    </m:sSup>
                  </m:oMath>
                </a14:m>
                <a:endParaRPr lang="pt-PT" b="0" dirty="0">
                  <a:ea typeface="Cambria Math" panose="02040503050406030204" pitchFamily="18" charset="0"/>
                </a:endParaRPr>
              </a:p>
              <a:p>
                <a:r>
                  <a:rPr lang="en-GB" dirty="0"/>
                  <a:t>D’ = D + </a:t>
                </a:r>
                <a:r>
                  <a:rPr lang="en-GB" dirty="0" err="1"/>
                  <a:t>valor</a:t>
                </a:r>
                <a:r>
                  <a:rPr lang="en-GB" dirty="0"/>
                  <a:t> </a:t>
                </a:r>
                <a:r>
                  <a:rPr lang="en-GB" dirty="0" err="1"/>
                  <a:t>excedentário</a:t>
                </a:r>
                <a:r>
                  <a:rPr lang="en-GB" dirty="0"/>
                  <a:t> + </a:t>
                </a:r>
                <a:r>
                  <a:rPr lang="en-GB" dirty="0" err="1"/>
                  <a:t>dfin</a:t>
                </a:r>
                <a:endParaRPr lang="en-GB" dirty="0"/>
              </a:p>
              <a:p>
                <a:r>
                  <a:rPr lang="en-GB" dirty="0" err="1"/>
                  <a:t>Quanto</a:t>
                </a:r>
                <a:r>
                  <a:rPr lang="en-GB" dirty="0"/>
                  <a:t> </a:t>
                </a:r>
                <a:r>
                  <a:rPr lang="en-GB" dirty="0" err="1"/>
                  <a:t>maior</a:t>
                </a:r>
                <a:r>
                  <a:rPr lang="en-GB" dirty="0"/>
                  <a:t> for a % </a:t>
                </a:r>
                <a:r>
                  <a:rPr lang="en-GB" dirty="0" err="1"/>
                  <a:t>gasta</a:t>
                </a:r>
                <a:r>
                  <a:rPr lang="en-GB" dirty="0"/>
                  <a:t> </a:t>
                </a:r>
                <a:r>
                  <a:rPr lang="en-GB" dirty="0" err="1"/>
                  <a:t>em</a:t>
                </a:r>
                <a:r>
                  <a:rPr lang="en-GB" dirty="0"/>
                  <a:t> </a:t>
                </a:r>
                <a:r>
                  <a:rPr lang="en-GB" dirty="0" err="1"/>
                  <a:t>Tf</a:t>
                </a:r>
                <a:r>
                  <a:rPr lang="en-GB" dirty="0"/>
                  <a:t>, </a:t>
                </a:r>
                <a:r>
                  <a:rPr lang="en-GB" dirty="0" err="1"/>
                  <a:t>maior</a:t>
                </a:r>
                <a:r>
                  <a:rPr lang="en-GB" dirty="0"/>
                  <a:t> </a:t>
                </a:r>
                <a:r>
                  <a:rPr lang="en-GB" dirty="0" err="1"/>
                  <a:t>será</a:t>
                </a:r>
                <a:r>
                  <a:rPr lang="en-GB" dirty="0"/>
                  <a:t> a </a:t>
                </a:r>
                <a:r>
                  <a:rPr lang="en-GB" dirty="0" err="1"/>
                  <a:t>proporção</a:t>
                </a:r>
                <a:r>
                  <a:rPr lang="en-GB" dirty="0"/>
                  <a:t> do </a:t>
                </a:r>
                <a:r>
                  <a:rPr lang="en-GB" dirty="0" err="1"/>
                  <a:t>rendimento</a:t>
                </a:r>
                <a:r>
                  <a:rPr lang="en-GB" dirty="0"/>
                  <a:t> </a:t>
                </a:r>
                <a:r>
                  <a:rPr lang="en-GB" dirty="0" err="1"/>
                  <a:t>proveniente</a:t>
                </a:r>
                <a:r>
                  <a:rPr lang="en-GB" dirty="0"/>
                  <a:t> de </a:t>
                </a:r>
                <a:r>
                  <a:rPr lang="en-GB" dirty="0" err="1"/>
                  <a:t>dfin</a:t>
                </a:r>
                <a:r>
                  <a:rPr lang="en-GB" dirty="0"/>
                  <a:t> e </a:t>
                </a:r>
                <a:r>
                  <a:rPr lang="en-GB" dirty="0" err="1"/>
                  <a:t>menor</a:t>
                </a:r>
                <a:r>
                  <a:rPr lang="en-GB" dirty="0"/>
                  <a:t> </a:t>
                </a:r>
                <a:r>
                  <a:rPr lang="en-GB" dirty="0" err="1"/>
                  <a:t>será</a:t>
                </a:r>
                <a:r>
                  <a:rPr lang="en-GB" dirty="0"/>
                  <a:t> a que </a:t>
                </a:r>
                <a:r>
                  <a:rPr lang="en-GB" dirty="0" err="1"/>
                  <a:t>vem</a:t>
                </a:r>
                <a:r>
                  <a:rPr lang="en-GB" dirty="0"/>
                  <a:t> do </a:t>
                </a:r>
                <a:r>
                  <a:rPr lang="en-GB" dirty="0" err="1"/>
                  <a:t>processo</a:t>
                </a:r>
                <a:r>
                  <a:rPr lang="en-GB" dirty="0"/>
                  <a:t> </a:t>
                </a:r>
                <a:r>
                  <a:rPr lang="en-GB" dirty="0" err="1"/>
                  <a:t>produtivo</a:t>
                </a:r>
                <a:endParaRPr lang="en-GB" dirty="0"/>
              </a:p>
              <a:p>
                <a:r>
                  <a:rPr lang="en-GB" dirty="0" err="1"/>
                  <a:t>Menos</a:t>
                </a:r>
                <a:r>
                  <a:rPr lang="en-GB" dirty="0"/>
                  <a:t> </a:t>
                </a:r>
                <a:r>
                  <a:rPr lang="en-GB" dirty="0" err="1"/>
                  <a:t>emprego</a:t>
                </a:r>
                <a:r>
                  <a:rPr lang="en-GB" dirty="0"/>
                  <a:t>, </a:t>
                </a:r>
                <a:r>
                  <a:rPr lang="en-GB" dirty="0" err="1"/>
                  <a:t>salários</a:t>
                </a:r>
                <a:r>
                  <a:rPr lang="en-GB" dirty="0"/>
                  <a:t> </a:t>
                </a:r>
                <a:r>
                  <a:rPr lang="en-GB" dirty="0" err="1"/>
                  <a:t>mais</a:t>
                </a:r>
                <a:r>
                  <a:rPr lang="en-GB" dirty="0"/>
                  <a:t> </a:t>
                </a:r>
                <a:r>
                  <a:rPr lang="en-GB" dirty="0" err="1"/>
                  <a:t>baixos</a:t>
                </a:r>
                <a:r>
                  <a:rPr lang="en-GB" dirty="0"/>
                  <a:t>, </a:t>
                </a:r>
                <a:r>
                  <a:rPr lang="en-GB" dirty="0" err="1"/>
                  <a:t>menos</a:t>
                </a:r>
                <a:r>
                  <a:rPr lang="en-GB" dirty="0"/>
                  <a:t> </a:t>
                </a:r>
                <a:r>
                  <a:rPr lang="en-GB" dirty="0" err="1"/>
                  <a:t>investimento</a:t>
                </a:r>
                <a:r>
                  <a:rPr lang="en-GB" dirty="0"/>
                  <a:t> </a:t>
                </a:r>
                <a:r>
                  <a:rPr lang="en-GB" dirty="0" err="1"/>
                  <a:t>produtivo</a:t>
                </a:r>
                <a:r>
                  <a:rPr lang="en-GB" dirty="0"/>
                  <a:t>, mas,….., </a:t>
                </a:r>
                <a:r>
                  <a:rPr lang="en-GB" dirty="0" err="1"/>
                  <a:t>mais</a:t>
                </a:r>
                <a:r>
                  <a:rPr lang="en-GB" dirty="0"/>
                  <a:t> </a:t>
                </a:r>
                <a:r>
                  <a:rPr lang="en-GB" dirty="0" err="1"/>
                  <a:t>lucros</a:t>
                </a:r>
                <a:endParaRPr lang="en-GB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6FFEA9F-31CD-4139-9536-67B15E03E6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1647" r="-1412" b="-1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9318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O circuito do capital (completo)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D8EA8DF-9836-4B49-9AB3-A03FBCA214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814" y="1101210"/>
            <a:ext cx="9813737" cy="542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65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 da apresentação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1129553"/>
            <a:ext cx="11703424" cy="542364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Por que estudar “globalização” sob o prisma do desenvolvimento do “capitalismo industrial” e o que pretendemos aprender deste estudo?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 que distingue o “capitalismo” de outros modos de produção?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Os processos históricos de construção do capitalismo: destruição, substituição e cooptação de diferentes formas sociais de organização do trabalho – as sociedades e a história ao serviço do capital</a:t>
            </a:r>
            <a:endParaRPr lang="en-GB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Internacionalização: força de trabalho (a escravatura, o trabalho migratório), mercados, capital e as dinâmicas do desenvolvimento desigual do capitalismo</a:t>
            </a:r>
          </a:p>
        </p:txBody>
      </p:sp>
    </p:spTree>
    <p:extLst>
      <p:ext uri="{BB962C8B-B14F-4D97-AF65-F5344CB8AC3E}">
        <p14:creationId xmlns:p14="http://schemas.microsoft.com/office/powerpoint/2010/main" val="2067660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Referências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1129553"/>
            <a:ext cx="11703424" cy="542364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Beckert, </a:t>
            </a:r>
            <a:r>
              <a:rPr lang="pt-PT" dirty="0" err="1">
                <a:latin typeface="Arial Narrow" panose="020B0606020202030204" pitchFamily="34" charset="0"/>
              </a:rPr>
              <a:t>Sven</a:t>
            </a:r>
            <a:r>
              <a:rPr lang="pt-PT" dirty="0">
                <a:latin typeface="Arial Narrow" panose="020B0606020202030204" pitchFamily="34" charset="0"/>
              </a:rPr>
              <a:t> &amp; Seth </a:t>
            </a:r>
            <a:r>
              <a:rPr lang="pt-PT" dirty="0" err="1">
                <a:latin typeface="Arial Narrow" panose="020B0606020202030204" pitchFamily="34" charset="0"/>
              </a:rPr>
              <a:t>Rockman</a:t>
            </a:r>
            <a:r>
              <a:rPr lang="pt-PT" dirty="0">
                <a:latin typeface="Arial Narrow" panose="020B0606020202030204" pitchFamily="34" charset="0"/>
              </a:rPr>
              <a:t>  (</a:t>
            </a:r>
            <a:r>
              <a:rPr lang="pt-PT" dirty="0" err="1">
                <a:latin typeface="Arial Narrow" panose="020B0606020202030204" pitchFamily="34" charset="0"/>
              </a:rPr>
              <a:t>editors</a:t>
            </a:r>
            <a:r>
              <a:rPr lang="pt-PT" dirty="0">
                <a:latin typeface="Arial Narrow" panose="020B0606020202030204" pitchFamily="34" charset="0"/>
              </a:rPr>
              <a:t>) (2016) </a:t>
            </a:r>
            <a:r>
              <a:rPr lang="pt-PT" dirty="0" err="1">
                <a:latin typeface="Arial Narrow" panose="020B0606020202030204" pitchFamily="34" charset="0"/>
              </a:rPr>
              <a:t>Slavery’s</a:t>
            </a:r>
            <a:r>
              <a:rPr lang="pt-PT" dirty="0">
                <a:latin typeface="Arial Narrow" panose="020B0606020202030204" pitchFamily="34" charset="0"/>
              </a:rPr>
              <a:t> capitalismo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 err="1">
                <a:latin typeface="Arial Narrow" panose="020B0606020202030204" pitchFamily="34" charset="0"/>
              </a:rPr>
              <a:t>Dobb</a:t>
            </a:r>
            <a:r>
              <a:rPr lang="pt-PT" dirty="0">
                <a:latin typeface="Arial Narrow" panose="020B0606020202030204" pitchFamily="34" charset="0"/>
              </a:rPr>
              <a:t>, Maurice (1963) A evolução do capitalismo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Fine, Ben &amp; Alfredo </a:t>
            </a:r>
            <a:r>
              <a:rPr lang="pt-PT" dirty="0" err="1">
                <a:latin typeface="Arial Narrow" panose="020B0606020202030204" pitchFamily="34" charset="0"/>
              </a:rPr>
              <a:t>Saad</a:t>
            </a:r>
            <a:r>
              <a:rPr lang="pt-PT" dirty="0">
                <a:latin typeface="Arial Narrow" panose="020B0606020202030204" pitchFamily="34" charset="0"/>
              </a:rPr>
              <a:t>-Filho (2016) </a:t>
            </a:r>
            <a:r>
              <a:rPr lang="pt-PT" dirty="0" err="1">
                <a:latin typeface="Arial Narrow" panose="020B0606020202030204" pitchFamily="34" charset="0"/>
              </a:rPr>
              <a:t>Marx’s</a:t>
            </a:r>
            <a:r>
              <a:rPr lang="pt-PT" dirty="0">
                <a:latin typeface="Arial Narrow" panose="020B0606020202030204" pitchFamily="34" charset="0"/>
              </a:rPr>
              <a:t> capital (sexta edição)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 err="1">
                <a:latin typeface="Arial Narrow" panose="020B0606020202030204" pitchFamily="34" charset="0"/>
              </a:rPr>
              <a:t>Harvey</a:t>
            </a:r>
            <a:r>
              <a:rPr lang="pt-PT" dirty="0">
                <a:latin typeface="Arial Narrow" panose="020B0606020202030204" pitchFamily="34" charset="0"/>
              </a:rPr>
              <a:t>, David (2015) </a:t>
            </a:r>
            <a:r>
              <a:rPr lang="pt-PT" dirty="0" err="1">
                <a:latin typeface="Arial Narrow" panose="020B0606020202030204" pitchFamily="34" charset="0"/>
              </a:rPr>
              <a:t>Seventeen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contradictions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and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the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end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capitalism</a:t>
            </a: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 err="1">
                <a:latin typeface="Arial Narrow" panose="020B0606020202030204" pitchFamily="34" charset="0"/>
              </a:rPr>
              <a:t>Mandel</a:t>
            </a:r>
            <a:r>
              <a:rPr lang="pt-PT" dirty="0">
                <a:latin typeface="Arial Narrow" panose="020B0606020202030204" pitchFamily="34" charset="0"/>
              </a:rPr>
              <a:t>, Ernest (1972) Late </a:t>
            </a:r>
            <a:r>
              <a:rPr lang="pt-PT" dirty="0" err="1">
                <a:latin typeface="Arial Narrow" panose="020B0606020202030204" pitchFamily="34" charset="0"/>
              </a:rPr>
              <a:t>capitalism</a:t>
            </a:r>
            <a:r>
              <a:rPr lang="pt-PT" dirty="0">
                <a:latin typeface="Arial Narrow" panose="020B060602020203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Marx, Karl </a:t>
            </a:r>
            <a:r>
              <a:rPr lang="en-GB" dirty="0">
                <a:latin typeface="Arial Narrow" panose="020B0606020202030204" pitchFamily="34" charset="0"/>
              </a:rPr>
              <a:t>[(1887)-(1983)] Capital. Volume I</a:t>
            </a: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 err="1">
                <a:latin typeface="Arial Narrow" panose="020B0606020202030204" pitchFamily="34" charset="0"/>
              </a:rPr>
              <a:t>Rodney</a:t>
            </a:r>
            <a:r>
              <a:rPr lang="pt-PT" dirty="0">
                <a:latin typeface="Arial Narrow" panose="020B0606020202030204" pitchFamily="34" charset="0"/>
              </a:rPr>
              <a:t>, Walter (1974) </a:t>
            </a:r>
            <a:r>
              <a:rPr lang="pt-PT" dirty="0" err="1">
                <a:latin typeface="Arial Narrow" panose="020B0606020202030204" pitchFamily="34" charset="0"/>
              </a:rPr>
              <a:t>How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Europe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underdeveloped</a:t>
            </a:r>
            <a:r>
              <a:rPr lang="pt-PT" dirty="0">
                <a:latin typeface="Arial Narrow" panose="020B0606020202030204" pitchFamily="34" charset="0"/>
              </a:rPr>
              <a:t> Africa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Williams, Eric (1944) </a:t>
            </a:r>
            <a:r>
              <a:rPr lang="pt-PT" dirty="0" err="1">
                <a:latin typeface="Arial Narrow" panose="020B0606020202030204" pitchFamily="34" charset="0"/>
              </a:rPr>
              <a:t>British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capitalism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and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British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slavery</a:t>
            </a: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74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527119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Bibliografia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839666"/>
            <a:ext cx="11664044" cy="578824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>
                <a:latin typeface="Arial Narrow" panose="020B0606020202030204" pitchFamily="34" charset="0"/>
              </a:rPr>
              <a:t>Castel-Branco, Carlos (2017). </a:t>
            </a:r>
            <a:r>
              <a:rPr lang="pt-PT" sz="2400" i="1" dirty="0">
                <a:latin typeface="Arial Narrow" panose="020B0606020202030204" pitchFamily="34" charset="0"/>
              </a:rPr>
              <a:t>Contribuição para o método de investigação da economia política de Moçambique.</a:t>
            </a:r>
            <a:r>
              <a:rPr lang="pt-PT" sz="2400" dirty="0">
                <a:latin typeface="Arial Narrow" panose="020B0606020202030204" pitchFamily="34" charset="0"/>
              </a:rPr>
              <a:t> In Brito, Luís, Carlos Castel-Branco </a:t>
            </a:r>
            <a:r>
              <a:rPr lang="pt-PT" sz="2400" i="1" dirty="0" err="1">
                <a:latin typeface="Arial Narrow" panose="020B0606020202030204" pitchFamily="34" charset="0"/>
              </a:rPr>
              <a:t>et</a:t>
            </a:r>
            <a:r>
              <a:rPr lang="pt-PT" sz="2400" i="1" dirty="0">
                <a:latin typeface="Arial Narrow" panose="020B0606020202030204" pitchFamily="34" charset="0"/>
              </a:rPr>
              <a:t> al </a:t>
            </a:r>
            <a:r>
              <a:rPr lang="pt-PT" sz="2400" dirty="0">
                <a:latin typeface="Arial Narrow" panose="020B0606020202030204" pitchFamily="34" charset="0"/>
              </a:rPr>
              <a:t>(</a:t>
            </a:r>
            <a:r>
              <a:rPr lang="pt-PT" sz="2400" dirty="0" err="1">
                <a:latin typeface="Arial Narrow" panose="020B0606020202030204" pitchFamily="34" charset="0"/>
              </a:rPr>
              <a:t>orgs</a:t>
            </a:r>
            <a:r>
              <a:rPr lang="pt-PT" sz="2400" dirty="0">
                <a:latin typeface="Arial Narrow" panose="020B0606020202030204" pitchFamily="34" charset="0"/>
              </a:rPr>
              <a:t>.) (2017). Desafios para Moçambique 2017. IESE: Maputo (pp. 83-97) </a:t>
            </a:r>
            <a:r>
              <a:rPr lang="pt-PT" sz="2400" dirty="0">
                <a:latin typeface="Arial Narrow" panose="020B0606020202030204" pitchFamily="34" charset="0"/>
                <a:hlinkClick r:id="rId2"/>
              </a:rPr>
              <a:t>https://www.researchgate.net/publication/327729728_CONTRIBUICAO_PARA_O_METODO_DE_INVESTIGACAO_DA_ECONOMIA_POLITICA_DE_MOCAMBIQUE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>
                <a:latin typeface="Arial Narrow" panose="020B0606020202030204" pitchFamily="34" charset="0"/>
              </a:rPr>
              <a:t>Fine, Ben (2012) </a:t>
            </a:r>
            <a:r>
              <a:rPr lang="pt-PT" sz="2400" i="1" dirty="0">
                <a:latin typeface="Arial Narrow" panose="020B0606020202030204" pitchFamily="34" charset="0"/>
              </a:rPr>
              <a:t>Labour </a:t>
            </a:r>
            <a:r>
              <a:rPr lang="pt-PT" sz="2400" i="1" dirty="0" err="1">
                <a:latin typeface="Arial Narrow" panose="020B0606020202030204" pitchFamily="34" charset="0"/>
              </a:rPr>
              <a:t>Theory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of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Value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>
                <a:latin typeface="Arial Narrow" panose="020B0606020202030204" pitchFamily="34" charset="0"/>
              </a:rPr>
              <a:t>Fine, Ben &amp; Alfredo Saad-Filho (2018). </a:t>
            </a:r>
            <a:r>
              <a:rPr lang="pt-PT" sz="2400" i="1" dirty="0" err="1">
                <a:latin typeface="Arial Narrow" panose="020B0606020202030204" pitchFamily="34" charset="0"/>
              </a:rPr>
              <a:t>Marxist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economics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</a:t>
            </a:r>
            <a:r>
              <a:rPr lang="pt-PT" sz="2400" dirty="0" err="1">
                <a:latin typeface="Arial Narrow" panose="020B0606020202030204" pitchFamily="34" charset="0"/>
              </a:rPr>
              <a:t>Fischer</a:t>
            </a:r>
            <a:r>
              <a:rPr lang="pt-PT" sz="2400" dirty="0">
                <a:latin typeface="Arial Narrow" panose="020B0606020202030204" pitchFamily="34" charset="0"/>
              </a:rPr>
              <a:t>, </a:t>
            </a:r>
            <a:r>
              <a:rPr lang="pt-PT" sz="2400" dirty="0" err="1">
                <a:latin typeface="Arial Narrow" panose="020B0606020202030204" pitchFamily="34" charset="0"/>
              </a:rPr>
              <a:t>Liliann</a:t>
            </a:r>
            <a:r>
              <a:rPr lang="pt-PT" sz="2400" dirty="0">
                <a:latin typeface="Arial Narrow" panose="020B0606020202030204" pitchFamily="34" charset="0"/>
              </a:rPr>
              <a:t>, </a:t>
            </a:r>
            <a:r>
              <a:rPr lang="pt-PT" sz="2400" i="1" dirty="0" err="1">
                <a:latin typeface="Arial Narrow" panose="020B0606020202030204" pitchFamily="34" charset="0"/>
              </a:rPr>
              <a:t>et</a:t>
            </a:r>
            <a:r>
              <a:rPr lang="pt-PT" sz="2400" i="1" dirty="0">
                <a:latin typeface="Arial Narrow" panose="020B0606020202030204" pitchFamily="34" charset="0"/>
              </a:rPr>
              <a:t> al. </a:t>
            </a:r>
            <a:r>
              <a:rPr lang="pt-PT" sz="2400" dirty="0">
                <a:latin typeface="Arial Narrow" panose="020B0606020202030204" pitchFamily="34" charset="0"/>
              </a:rPr>
              <a:t>(eds.) </a:t>
            </a:r>
            <a:r>
              <a:rPr lang="pt-PT" sz="2400" dirty="0" err="1">
                <a:latin typeface="Arial Narrow" panose="020B0606020202030204" pitchFamily="34" charset="0"/>
              </a:rPr>
              <a:t>Rethinking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 – </a:t>
            </a:r>
            <a:r>
              <a:rPr lang="pt-PT" sz="2400" dirty="0" err="1">
                <a:latin typeface="Arial Narrow" panose="020B0606020202030204" pitchFamily="34" charset="0"/>
              </a:rPr>
              <a:t>an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introduction</a:t>
            </a:r>
            <a:r>
              <a:rPr lang="pt-PT" sz="2400" dirty="0">
                <a:latin typeface="Arial Narrow" panose="020B0606020202030204" pitchFamily="34" charset="0"/>
              </a:rPr>
              <a:t> to pluralista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Routledge: New York (pp. 19-32).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sz="2400" dirty="0">
                <a:latin typeface="Arial Narrow" panose="020B0606020202030204" pitchFamily="34" charset="0"/>
              </a:rPr>
              <a:t>Fine, Ben &amp; Alfredo Saad-Filho (2016) Marx’s capital (sexta edição)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Gosh</a:t>
            </a:r>
            <a:r>
              <a:rPr lang="pt-PT" sz="2400" dirty="0">
                <a:latin typeface="Arial Narrow" panose="020B0606020202030204" pitchFamily="34" charset="0"/>
              </a:rPr>
              <a:t>, </a:t>
            </a:r>
            <a:r>
              <a:rPr lang="pt-PT" sz="2400" dirty="0" err="1">
                <a:latin typeface="Arial Narrow" panose="020B0606020202030204" pitchFamily="34" charset="0"/>
              </a:rPr>
              <a:t>Jayati</a:t>
            </a:r>
            <a:r>
              <a:rPr lang="pt-PT" sz="2400" dirty="0">
                <a:latin typeface="Arial Narrow" panose="020B0606020202030204" pitchFamily="34" charset="0"/>
              </a:rPr>
              <a:t> (2012) </a:t>
            </a:r>
            <a:r>
              <a:rPr lang="pt-PT" sz="2400" i="1" dirty="0">
                <a:latin typeface="Arial Narrow" panose="020B0606020202030204" pitchFamily="34" charset="0"/>
              </a:rPr>
              <a:t>Capital</a:t>
            </a:r>
            <a:r>
              <a:rPr lang="pt-PT" sz="2400" dirty="0">
                <a:latin typeface="Arial Narrow" panose="020B0606020202030204" pitchFamily="34" charset="0"/>
              </a:rPr>
              <a:t>. In Fine, Ben &amp; Alfredo Saad-Filho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Gruffydd</a:t>
            </a:r>
            <a:r>
              <a:rPr lang="pt-PT" sz="2400" dirty="0">
                <a:latin typeface="Arial Narrow" panose="020B0606020202030204" pitchFamily="34" charset="0"/>
              </a:rPr>
              <a:t>-Jones, </a:t>
            </a:r>
            <a:r>
              <a:rPr lang="pt-PT" sz="2400" dirty="0" err="1">
                <a:latin typeface="Arial Narrow" panose="020B0606020202030204" pitchFamily="34" charset="0"/>
              </a:rPr>
              <a:t>Branwen</a:t>
            </a:r>
            <a:r>
              <a:rPr lang="pt-PT" sz="2400" dirty="0">
                <a:latin typeface="Arial Narrow" panose="020B0606020202030204" pitchFamily="34" charset="0"/>
              </a:rPr>
              <a:t> (2012) </a:t>
            </a:r>
            <a:r>
              <a:rPr lang="pt-PT" sz="2400" i="1" dirty="0" err="1">
                <a:latin typeface="Arial Narrow" panose="020B0606020202030204" pitchFamily="34" charset="0"/>
              </a:rPr>
              <a:t>Method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of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Political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Economy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r>
              <a:rPr lang="pt-PT" sz="2400" dirty="0">
                <a:latin typeface="Arial Narrow" panose="020B0606020202030204" pitchFamily="34" charset="0"/>
              </a:rPr>
              <a:t> (pp. 220-226)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Harvey</a:t>
            </a:r>
            <a:r>
              <a:rPr lang="pt-PT" sz="2400" dirty="0">
                <a:latin typeface="Arial Narrow" panose="020B0606020202030204" pitchFamily="34" charset="0"/>
              </a:rPr>
              <a:t>, David (2010) A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Marx’s</a:t>
            </a:r>
            <a:r>
              <a:rPr lang="pt-PT" sz="2400" dirty="0">
                <a:latin typeface="Arial Narrow" panose="020B0606020202030204" pitchFamily="34" charset="0"/>
              </a:rPr>
              <a:t> Capital. Verso: London.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Tinel</a:t>
            </a:r>
            <a:r>
              <a:rPr lang="pt-PT" sz="2400" dirty="0">
                <a:latin typeface="Arial Narrow" panose="020B0606020202030204" pitchFamily="34" charset="0"/>
              </a:rPr>
              <a:t>, Bruno (2012) </a:t>
            </a:r>
            <a:r>
              <a:rPr lang="pt-PT" sz="2400" i="1" dirty="0">
                <a:latin typeface="Arial Narrow" panose="020B0606020202030204" pitchFamily="34" charset="0"/>
              </a:rPr>
              <a:t>Labour, </a:t>
            </a:r>
            <a:r>
              <a:rPr lang="pt-PT" sz="2400" i="1" dirty="0" err="1">
                <a:latin typeface="Arial Narrow" panose="020B0606020202030204" pitchFamily="34" charset="0"/>
              </a:rPr>
              <a:t>labour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power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and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the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division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of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labour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Wood</a:t>
            </a:r>
            <a:r>
              <a:rPr lang="pt-PT" sz="2400" dirty="0">
                <a:latin typeface="Arial Narrow" panose="020B0606020202030204" pitchFamily="34" charset="0"/>
              </a:rPr>
              <a:t>, Ellen (2012) </a:t>
            </a:r>
            <a:r>
              <a:rPr lang="pt-PT" sz="2400" i="1" dirty="0" err="1">
                <a:latin typeface="Arial Narrow" panose="020B0606020202030204" pitchFamily="34" charset="0"/>
              </a:rPr>
              <a:t>Capitalism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</a:t>
            </a:r>
            <a:r>
              <a:rPr lang="pt-PT" sz="2400" dirty="0" err="1">
                <a:latin typeface="Arial Narrow" panose="020B0606020202030204" pitchFamily="34" charset="0"/>
              </a:rPr>
              <a:t>In</a:t>
            </a:r>
            <a:r>
              <a:rPr lang="pt-PT" sz="2400" dirty="0">
                <a:latin typeface="Arial Narrow" panose="020B0606020202030204" pitchFamily="34" charset="0"/>
              </a:rPr>
              <a:t>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Zarembka</a:t>
            </a:r>
            <a:r>
              <a:rPr lang="pt-PT" sz="2400" dirty="0">
                <a:latin typeface="Arial Narrow" panose="020B0606020202030204" pitchFamily="34" charset="0"/>
              </a:rPr>
              <a:t>, Paul (2012) </a:t>
            </a:r>
            <a:r>
              <a:rPr lang="pt-PT" sz="2400" i="1" dirty="0" err="1">
                <a:latin typeface="Arial Narrow" panose="020B0606020202030204" pitchFamily="34" charset="0"/>
              </a:rPr>
              <a:t>Accumulation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of</a:t>
            </a:r>
            <a:r>
              <a:rPr lang="pt-PT" sz="2400" i="1" dirty="0">
                <a:latin typeface="Arial Narrow" panose="020B0606020202030204" pitchFamily="34" charset="0"/>
              </a:rPr>
              <a:t> Capital. </a:t>
            </a:r>
            <a:r>
              <a:rPr lang="pt-PT" sz="2400" dirty="0">
                <a:latin typeface="Arial Narrow" panose="020B0606020202030204" pitchFamily="34" charset="0"/>
              </a:rPr>
              <a:t>In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r>
              <a:rPr lang="pt-PT" sz="2400" dirty="0">
                <a:latin typeface="Arial Narrow" panose="020B0606020202030204" pitchFamily="34" charset="0"/>
              </a:rPr>
              <a:t> (pp. 5-9)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998B27-6006-454C-B4EA-1DF8951E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69CBA3-0E90-4152-A82D-403F79215A4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2657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/>
          </a:bodyPr>
          <a:lstStyle/>
          <a:p>
            <a:endParaRPr lang="pt-PT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1129553"/>
            <a:ext cx="11703424" cy="542364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27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Por que estudar “globalização” em relação com “capitalismo industrial”?...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1021977"/>
            <a:ext cx="11703424" cy="553122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 que entendemos por “capitalismo industrial”?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Organização “capitalista” da produção: separação dos produtores </a:t>
            </a:r>
            <a:r>
              <a:rPr lang="pt-PT" dirty="0" err="1">
                <a:latin typeface="Arial Narrow" panose="020B0606020202030204" pitchFamily="34" charset="0"/>
              </a:rPr>
              <a:t>directos</a:t>
            </a:r>
            <a:r>
              <a:rPr lang="pt-PT" dirty="0">
                <a:latin typeface="Arial Narrow" panose="020B0606020202030204" pitchFamily="34" charset="0"/>
              </a:rPr>
              <a:t> dos meios de produção, criação do trabalho assalariado, lucro (base da acumulação de capital) como </a:t>
            </a: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 da produção, mercadoria (valor e valor de uso)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“Industrial”: especialização, divisão de trabalho e cooperação, carácter social do trabalho, redes e ligações económicas (empresas, mercados, finanças, logística, formas de competição, de cooperação e de integração, etc.) 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“Necessidade” de expansão, controlo e reprodução (não apenas saque) estruturantes de relações económicas, sociais e políticas globais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 As particularidades históricas e sociais da análise social: instrumentos, conceitos e métodos são específicos (derivados de e validados por essas particularidades)</a:t>
            </a:r>
          </a:p>
        </p:txBody>
      </p:sp>
    </p:spTree>
    <p:extLst>
      <p:ext uri="{BB962C8B-B14F-4D97-AF65-F5344CB8AC3E}">
        <p14:creationId xmlns:p14="http://schemas.microsoft.com/office/powerpoint/2010/main" val="126487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O que distingue capitalismo de outros modos de produção?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Se o </a:t>
            </a: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 do capitalismo é acumulação de capital – isto é, a transformação do excedente em capital, e do capital em mais capital – então no modo de produção capitalista a produção com o </a:t>
            </a: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 de troca com lucro e o trabalho assalariado são dominantes.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que é capitalismo: produção generalizada de mercadorias, com o </a:t>
            </a: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 de obter lucro, assente na aplicação generalizada de trabalho assalariado que gera valor excedentário (ou mais valia) para além do custo da sua reprodução social.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que é capital? </a:t>
            </a:r>
            <a:r>
              <a:rPr lang="pt-PT" dirty="0" err="1">
                <a:latin typeface="Arial Narrow" panose="020B0606020202030204" pitchFamily="34" charset="0"/>
              </a:rPr>
              <a:t>Objectos</a:t>
            </a:r>
            <a:r>
              <a:rPr lang="pt-PT" dirty="0">
                <a:latin typeface="Arial Narrow" panose="020B0606020202030204" pitchFamily="34" charset="0"/>
              </a:rPr>
              <a:t>, </a:t>
            </a:r>
            <a:r>
              <a:rPr lang="pt-PT" dirty="0" err="1">
                <a:latin typeface="Arial Narrow" panose="020B0606020202030204" pitchFamily="34" charset="0"/>
              </a:rPr>
              <a:t>activos</a:t>
            </a:r>
            <a:r>
              <a:rPr lang="pt-PT" dirty="0">
                <a:latin typeface="Arial Narrow" panose="020B0606020202030204" pitchFamily="34" charset="0"/>
              </a:rPr>
              <a:t>, capacidades humanas utilizadas na produção de lucros, pela aplicação </a:t>
            </a:r>
            <a:r>
              <a:rPr lang="pt-PT" dirty="0" err="1">
                <a:latin typeface="Arial Narrow" panose="020B0606020202030204" pitchFamily="34" charset="0"/>
              </a:rPr>
              <a:t>directa</a:t>
            </a:r>
            <a:r>
              <a:rPr lang="pt-PT" dirty="0">
                <a:latin typeface="Arial Narrow" panose="020B0606020202030204" pitchFamily="34" charset="0"/>
              </a:rPr>
              <a:t> ou </a:t>
            </a:r>
            <a:r>
              <a:rPr lang="pt-PT" dirty="0" err="1">
                <a:latin typeface="Arial Narrow" panose="020B0606020202030204" pitchFamily="34" charset="0"/>
              </a:rPr>
              <a:t>indirecta</a:t>
            </a:r>
            <a:r>
              <a:rPr lang="pt-PT" dirty="0">
                <a:latin typeface="Arial Narrow" panose="020B0606020202030204" pitchFamily="34" charset="0"/>
              </a:rPr>
              <a:t> de força de trabalho assalariada.</a:t>
            </a:r>
          </a:p>
        </p:txBody>
      </p:sp>
    </p:spTree>
    <p:extLst>
      <p:ext uri="{BB962C8B-B14F-4D97-AF65-F5344CB8AC3E}">
        <p14:creationId xmlns:p14="http://schemas.microsoft.com/office/powerpoint/2010/main" val="2017389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O que distingue capitalismo de outros modos de produção?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que é acumulação de capital? 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Expropriação dos produtores </a:t>
            </a:r>
            <a:r>
              <a:rPr lang="pt-PT" dirty="0" err="1">
                <a:latin typeface="Arial Narrow" panose="020B0606020202030204" pitchFamily="34" charset="0"/>
              </a:rPr>
              <a:t>directos</a:t>
            </a:r>
            <a:r>
              <a:rPr lang="pt-PT" dirty="0">
                <a:latin typeface="Arial Narrow" panose="020B0606020202030204" pitchFamily="34" charset="0"/>
              </a:rPr>
              <a:t> e criação e generalização do trabalho assalariado;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Organização da produção com o </a:t>
            </a:r>
            <a:r>
              <a:rPr lang="pt-PT" dirty="0" err="1">
                <a:latin typeface="Arial Narrow" panose="020B0606020202030204" pitchFamily="34" charset="0"/>
              </a:rPr>
              <a:t>obejctivo</a:t>
            </a:r>
            <a:r>
              <a:rPr lang="pt-PT" dirty="0">
                <a:latin typeface="Arial Narrow" panose="020B0606020202030204" pitchFamily="34" charset="0"/>
              </a:rPr>
              <a:t> de obter lucros – </a:t>
            </a:r>
            <a:r>
              <a:rPr lang="pt-PT" dirty="0" err="1">
                <a:latin typeface="Arial Narrow" panose="020B0606020202030204" pitchFamily="34" charset="0"/>
              </a:rPr>
              <a:t>mercadorização</a:t>
            </a:r>
            <a:r>
              <a:rPr lang="pt-PT" dirty="0">
                <a:latin typeface="Arial Narrow" panose="020B0606020202030204" pitchFamily="34" charset="0"/>
              </a:rPr>
              <a:t>. </a:t>
            </a:r>
            <a:r>
              <a:rPr lang="en-GB" dirty="0">
                <a:latin typeface="Arial Narrow" panose="020B0606020202030204" pitchFamily="34" charset="0"/>
              </a:rPr>
              <a:t>[</a:t>
            </a:r>
            <a:r>
              <a:rPr lang="pt-PT" dirty="0">
                <a:latin typeface="Arial Narrow" panose="020B0606020202030204" pitchFamily="34" charset="0"/>
              </a:rPr>
              <a:t>O que é uma mercadoria? Valor, valor de uso e valor de troca</a:t>
            </a:r>
            <a:r>
              <a:rPr lang="en-GB" dirty="0">
                <a:latin typeface="Arial Narrow" panose="020B0606020202030204" pitchFamily="34" charset="0"/>
              </a:rPr>
              <a:t>].</a:t>
            </a:r>
            <a:endParaRPr lang="pt-PT" dirty="0">
              <a:latin typeface="Arial Narrow" panose="020B0606020202030204" pitchFamily="34" charset="0"/>
            </a:endParaRP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Expansão da capacidade produtiva e das forças produtivas (meios de produção, tecnologia e força de trabalho assalariada), ao mesmo tempo que grupos sociais inteiros são excluídos do acesso a, e dos benefícios deste progresso;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Expansão do consumo (de massas e das classes capitalistas) – problema com o consumo ligado a redistribuição do rendimento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Expansão da </a:t>
            </a:r>
            <a:r>
              <a:rPr lang="pt-PT" dirty="0" err="1">
                <a:latin typeface="Arial Narrow" panose="020B0606020202030204" pitchFamily="34" charset="0"/>
              </a:rPr>
              <a:t>mercadorização</a:t>
            </a:r>
            <a:r>
              <a:rPr lang="pt-PT" dirty="0">
                <a:latin typeface="Arial Narrow" panose="020B0606020202030204" pitchFamily="34" charset="0"/>
              </a:rPr>
              <a:t> a novas áreas e generalização do trabalho assalariado e da </a:t>
            </a:r>
            <a:r>
              <a:rPr lang="pt-PT" dirty="0" err="1">
                <a:latin typeface="Arial Narrow" panose="020B0606020202030204" pitchFamily="34" charset="0"/>
              </a:rPr>
              <a:t>mercadorização</a:t>
            </a:r>
            <a:r>
              <a:rPr lang="pt-PT" dirty="0">
                <a:latin typeface="Arial Narrow" panose="020B0606020202030204" pitchFamily="34" charset="0"/>
              </a:rPr>
              <a:t> como formas dominantes de organização da economia e da sociedade;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Financeirização</a:t>
            </a:r>
            <a:endParaRPr lang="pt-PT" dirty="0">
              <a:latin typeface="Arial Narrow" panose="020B0606020202030204" pitchFamily="34" charset="0"/>
            </a:endParaRP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Globalização é um uma manifestação estrutural da acumulação de capital</a:t>
            </a:r>
          </a:p>
        </p:txBody>
      </p:sp>
    </p:spTree>
    <p:extLst>
      <p:ext uri="{BB962C8B-B14F-4D97-AF65-F5344CB8AC3E}">
        <p14:creationId xmlns:p14="http://schemas.microsoft.com/office/powerpoint/2010/main" val="2618581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O processo histórico de construção do capitalismo industrial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1129553"/>
            <a:ext cx="11703424" cy="542364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separação dos trabalhadores </a:t>
            </a:r>
            <a:r>
              <a:rPr lang="pt-PT" dirty="0" err="1">
                <a:latin typeface="Arial Narrow" panose="020B0606020202030204" pitchFamily="34" charset="0"/>
              </a:rPr>
              <a:t>directos</a:t>
            </a:r>
            <a:r>
              <a:rPr lang="pt-PT" dirty="0">
                <a:latin typeface="Arial Narrow" panose="020B0606020202030204" pitchFamily="34" charset="0"/>
              </a:rPr>
              <a:t> dos meios de produção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Criação do trabalho assalariado como </a:t>
            </a:r>
            <a:r>
              <a:rPr lang="pt-PT" dirty="0" err="1">
                <a:latin typeface="Arial Narrow" panose="020B0606020202030204" pitchFamily="34" charset="0"/>
              </a:rPr>
              <a:t>actividade</a:t>
            </a:r>
            <a:r>
              <a:rPr lang="pt-PT" dirty="0">
                <a:latin typeface="Arial Narrow" panose="020B0606020202030204" pitchFamily="34" charset="0"/>
              </a:rPr>
              <a:t> social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Criação do “exército” de desempregados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</a:t>
            </a:r>
            <a:r>
              <a:rPr lang="pt-PT" dirty="0" err="1">
                <a:latin typeface="Arial Narrow" panose="020B0606020202030204" pitchFamily="34" charset="0"/>
              </a:rPr>
              <a:t>mercadorização</a:t>
            </a:r>
            <a:r>
              <a:rPr lang="pt-PT" dirty="0">
                <a:latin typeface="Arial Narrow" panose="020B0606020202030204" pitchFamily="34" charset="0"/>
              </a:rPr>
              <a:t> dos principais meios de produção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Redução dos custos sociais de subsistência e reprodução da força de trabalho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As relações de género e a economia da reprodução social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oferta de bens e serviços básicos a baixo custo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Formas de “repressão” da FT</a:t>
            </a:r>
          </a:p>
        </p:txBody>
      </p:sp>
    </p:spTree>
    <p:extLst>
      <p:ext uri="{BB962C8B-B14F-4D97-AF65-F5344CB8AC3E}">
        <p14:creationId xmlns:p14="http://schemas.microsoft.com/office/powerpoint/2010/main" val="276512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O processo histórico de construção do capitalismo industrial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1129553"/>
            <a:ext cx="11703424" cy="542364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Propriedade privada dos meios de produção, concentração e centralização e o aumento da produtividade do trabalho – o triunfo da firma e da corporação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Organização, controlo e disciplina da FT, e sua submissão às condições técnicas de produção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Concentração (escala de capitalistas individuais), centralização (redução do número de empresas independentes) como tendências dominantes, contrabalançadas pela inovação, competição e crise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As redes económicas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emergência do capitalismo financeiro – fusão do capital industrial e bancário</a:t>
            </a:r>
          </a:p>
        </p:txBody>
      </p:sp>
    </p:spTree>
    <p:extLst>
      <p:ext uri="{BB962C8B-B14F-4D97-AF65-F5344CB8AC3E}">
        <p14:creationId xmlns:p14="http://schemas.microsoft.com/office/powerpoint/2010/main" val="698276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O processo histórico de construção do capitalismo industrial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1129553"/>
            <a:ext cx="11703424" cy="542364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As tensões entre mais-valia absoluta e mais-valia relativa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Absoluta: mais excedente, produzido por via do prolongamento ou intensificação do trabalho. </a:t>
            </a:r>
            <a:r>
              <a:rPr lang="pt-PT" dirty="0" err="1">
                <a:latin typeface="Arial Narrow" panose="020B0606020202030204" pitchFamily="34" charset="0"/>
              </a:rPr>
              <a:t>Co-optação</a:t>
            </a:r>
            <a:r>
              <a:rPr lang="pt-PT" dirty="0">
                <a:latin typeface="Arial Narrow" panose="020B0606020202030204" pitchFamily="34" charset="0"/>
              </a:rPr>
              <a:t> de diferentes formas de organização social da produção, repressão, para reduzir custos de subsistência e de reprodução social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Relativa: proporção do excedente a favor do capital por via do aumento da produtividade. Redução dos custos de subsistência e/ou redução do tempo socialmente necessário para reprodução da FT, aumentando a proporção do lucro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Tensões </a:t>
            </a:r>
            <a:r>
              <a:rPr lang="pt-PT" dirty="0" err="1">
                <a:latin typeface="Arial Narrow" panose="020B0606020202030204" pitchFamily="34" charset="0"/>
              </a:rPr>
              <a:t>intra</a:t>
            </a:r>
            <a:r>
              <a:rPr lang="pt-PT" dirty="0">
                <a:latin typeface="Arial Narrow" panose="020B0606020202030204" pitchFamily="34" charset="0"/>
              </a:rPr>
              <a:t>- e </a:t>
            </a:r>
            <a:r>
              <a:rPr lang="pt-PT" dirty="0" err="1">
                <a:latin typeface="Arial Narrow" panose="020B0606020202030204" pitchFamily="34" charset="0"/>
              </a:rPr>
              <a:t>inter-sectoriais</a:t>
            </a:r>
            <a:r>
              <a:rPr lang="pt-PT" dirty="0">
                <a:latin typeface="Arial Narrow" panose="020B0606020202030204" pitchFamily="34" charset="0"/>
              </a:rPr>
              <a:t>: competição, partilha, destruição, </a:t>
            </a:r>
            <a:r>
              <a:rPr lang="pt-PT" dirty="0" err="1">
                <a:latin typeface="Arial Narrow" panose="020B0606020202030204" pitchFamily="34" charset="0"/>
              </a:rPr>
              <a:t>co-optação</a:t>
            </a:r>
            <a:r>
              <a:rPr lang="pt-PT" dirty="0">
                <a:latin typeface="Arial Narrow" panose="020B0606020202030204" pitchFamily="34" charset="0"/>
              </a:rPr>
              <a:t>, concentração e centralização, inovação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Tensões entre acumulação e consumo</a:t>
            </a:r>
          </a:p>
        </p:txBody>
      </p:sp>
    </p:spTree>
    <p:extLst>
      <p:ext uri="{BB962C8B-B14F-4D97-AF65-F5344CB8AC3E}">
        <p14:creationId xmlns:p14="http://schemas.microsoft.com/office/powerpoint/2010/main" val="3791100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Do “Valor” ao “Excedente”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94E0F-C711-4B94-8981-79E18D3A99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6187" y="1004048"/>
                <a:ext cx="11793071" cy="5616388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pt-PT" dirty="0">
                    <a:latin typeface="Arial Narrow" panose="020B0606020202030204" pitchFamily="34" charset="0"/>
                  </a:rPr>
                  <a:t>O circuito do capital industrial revela como os capitalistas combinam insumos adquiridos a outros capitalistas com trabalho assalariado para gerarem mercadorias que vendem para </a:t>
                </a:r>
                <a:r>
                  <a:rPr lang="pt-PT" dirty="0" err="1">
                    <a:latin typeface="Arial Narrow" panose="020B0606020202030204" pitchFamily="34" charset="0"/>
                  </a:rPr>
                  <a:t>relizarem</a:t>
                </a:r>
                <a:r>
                  <a:rPr lang="pt-PT" dirty="0">
                    <a:latin typeface="Arial Narrow" panose="020B0606020202030204" pitchFamily="34" charset="0"/>
                  </a:rPr>
                  <a:t> lucro:</a:t>
                </a: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PT" dirty="0">
                    <a:latin typeface="Arial Narrow" panose="020B060602020203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pt-PT" sz="2700" b="1" i="1" smtClean="0">
                        <a:latin typeface="Cambria Math" panose="02040503050406030204" pitchFamily="18" charset="0"/>
                      </a:rPr>
                      <m:t>𝑫</m:t>
                    </m:r>
                    <m:r>
                      <a:rPr lang="pt-PT" sz="2700" b="1" i="1" smtClean="0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pt-PT" sz="27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pt-PT" sz="2700" b="1" i="1" smtClean="0">
                            <a:latin typeface="Cambria Math" panose="02040503050406030204" pitchFamily="18" charset="0"/>
                          </a:rPr>
                          <m:t>𝑭𝑻</m:t>
                        </m:r>
                      </m:sub>
                      <m:sup>
                        <m:r>
                          <a:rPr lang="pt-PT" sz="2700" b="1" i="1" smtClean="0">
                            <a:latin typeface="Cambria Math" panose="02040503050406030204" pitchFamily="18" charset="0"/>
                          </a:rPr>
                          <m:t>𝑴𝑷</m:t>
                        </m:r>
                      </m:sup>
                    </m:sSubSup>
                    <m:r>
                      <a:rPr lang="pt-PT" sz="27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pt-PT" sz="27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(…</m:t>
                    </m:r>
                    <m:r>
                      <a:rPr lang="pt-PT" sz="27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pt-PT" sz="27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…)→</m:t>
                    </m:r>
                    <m:sSup>
                      <m:sSupPr>
                        <m:ctrlP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𝑴</m:t>
                        </m:r>
                      </m:e>
                      <m:sup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e>
                      <m:sup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pt-PT" sz="2700" b="1" dirty="0">
                  <a:latin typeface="Arial Narrow" panose="020B060602020203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PT" sz="2700" dirty="0">
                    <a:latin typeface="Arial Narrow" panose="020B0606020202030204" pitchFamily="34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sz="27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𝑣𝑎𝑙𝑜𝑟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𝑎𝑑𝑖𝑐𝑖𝑜𝑛𝑎𝑑𝑜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𝑝𝑒𝑙𝑜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𝑡𝑟𝑎𝑏𝑎𝑙h𝑜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𝑣𝑖𝑣𝑜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𝑎𝑐𝑖𝑚𝑎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𝑠𝑒𝑢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𝑐𝑢𝑠𝑡𝑜</m:t>
                    </m:r>
                  </m:oMath>
                </a14:m>
                <a:endParaRPr lang="pt-PT" sz="2700" b="0" dirty="0">
                  <a:latin typeface="Arial Narrow" panose="020B060602020203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r>
                  <a:rPr lang="pt-PT" sz="2700" dirty="0">
                    <a:latin typeface="Arial Narrow" panose="020B0606020202030204" pitchFamily="34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sz="27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𝑣𝑎𝑙𝑜𝑟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𝑒𝑥𝑐𝑒𝑑𝑒𝑛𝑡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á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𝑟𝑖𝑜</m:t>
                    </m:r>
                  </m:oMath>
                </a14:m>
                <a:endParaRPr lang="pt-PT" sz="27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𝑓𝑜𝑛𝑡𝑒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𝑙𝑢𝑐𝑟𝑜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𝑐𝑜𝑚𝑒𝑟𝑐𝑖𝑎𝑙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𝑖𝑛𝑑𝑢𝑠𝑡𝑟𝑖𝑎𝑙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𝑟𝑒𝑛𝑑𝑎𝑠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𝑗𝑢𝑟𝑜𝑠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PT" sz="2700" dirty="0">
                  <a:latin typeface="Arial Narrow" panose="020B0606020202030204" pitchFamily="34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endParaRPr lang="pt-PT" sz="2700" dirty="0">
                  <a:latin typeface="Arial Narrow" panose="020B0606020202030204" pitchFamily="34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r>
                  <a:rPr lang="pt-PT" dirty="0">
                    <a:latin typeface="Arial Narrow" panose="020B0606020202030204" pitchFamily="34" charset="0"/>
                  </a:rPr>
                  <a:t>D (Dinheiro), M (mercadorias), MP (meios de produção), FT (força de trabalho), </a:t>
                </a:r>
                <a:r>
                  <a:rPr lang="pt-PT" b="1" dirty="0">
                    <a:solidFill>
                      <a:srgbClr val="C00000"/>
                    </a:solidFill>
                    <a:latin typeface="Arial Narrow" panose="020B0606020202030204" pitchFamily="34" charset="0"/>
                  </a:rPr>
                  <a:t>(…P…) </a:t>
                </a:r>
                <a:r>
                  <a:rPr lang="pt-PT" dirty="0">
                    <a:latin typeface="Arial Narrow" panose="020B0606020202030204" pitchFamily="34" charset="0"/>
                  </a:rPr>
                  <a:t>(processo de produção, </a:t>
                </a:r>
                <a:r>
                  <a:rPr lang="pt-PT" b="1" dirty="0">
                    <a:solidFill>
                      <a:srgbClr val="C00000"/>
                    </a:solidFill>
                    <a:latin typeface="Arial Narrow" panose="020B0606020202030204" pitchFamily="34" charset="0"/>
                  </a:rPr>
                  <a:t>esfera da produção</a:t>
                </a:r>
                <a:r>
                  <a:rPr lang="pt-PT" dirty="0">
                    <a:latin typeface="Arial Narrow" panose="020B0606020202030204" pitchFamily="34" charset="0"/>
                  </a:rPr>
                  <a:t>). A esfera da circulação é onde as mercadorias são trocadas (compradas ou vendidas) por dinheiro.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94E0F-C711-4B94-8981-79E18D3A99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6187" y="1004048"/>
                <a:ext cx="11793071" cy="5616388"/>
              </a:xfrm>
              <a:blipFill>
                <a:blip r:embed="rId2"/>
                <a:stretch>
                  <a:fillRect l="-931" t="-13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958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2544</Words>
  <Application>Microsoft Office PowerPoint</Application>
  <PresentationFormat>Widescreen</PresentationFormat>
  <Paragraphs>142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Cambria Math</vt:lpstr>
      <vt:lpstr>Office Theme</vt:lpstr>
      <vt:lpstr>  Globalização e Expansão do Capitalismo I: Génesis do Capitalismo Industrial e Internacionalização do Capital  Carlos Nuno Castel-Branco Professor Catedrático Convidado cnbranco@iseg.ulisboa.pt | carlos.castelbranco@gmail.com </vt:lpstr>
      <vt:lpstr>Estrutura da apresentação</vt:lpstr>
      <vt:lpstr>Por que estudar “globalização” em relação com “capitalismo industrial”?...</vt:lpstr>
      <vt:lpstr>O que distingue capitalismo de outros modos de produção?</vt:lpstr>
      <vt:lpstr>O que distingue capitalismo de outros modos de produção?</vt:lpstr>
      <vt:lpstr>O processo histórico de construção do capitalismo industrial</vt:lpstr>
      <vt:lpstr>O processo histórico de construção do capitalismo industrial</vt:lpstr>
      <vt:lpstr>O processo histórico de construção do capitalismo industrial</vt:lpstr>
      <vt:lpstr>Do “Valor” ao “Excedente”</vt:lpstr>
      <vt:lpstr>Do valor ao excedente – circuito de reprodução/acumulação de capital industrial</vt:lpstr>
      <vt:lpstr>Internacionalização do capitalismo: do saque à circulação de FT e à circulação de K</vt:lpstr>
      <vt:lpstr>Internacionalização do capitalismo: do saque à circulação de FT e à circulação de K</vt:lpstr>
      <vt:lpstr>Marx e o capitalismo contemporâneo</vt:lpstr>
      <vt:lpstr>Capital e capitalismo</vt:lpstr>
      <vt:lpstr>Do “Valor” ao “Excedente”</vt:lpstr>
      <vt:lpstr>Lucros e Exploração</vt:lpstr>
      <vt:lpstr>Uma nota adicional sobre financeirização: A introdução da noção de capital fictício</vt:lpstr>
      <vt:lpstr>PowerPoint Presentation</vt:lpstr>
      <vt:lpstr>O circuito do capital (completo)</vt:lpstr>
      <vt:lpstr>Referências</vt:lpstr>
      <vt:lpstr>Bibliografia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Globalização e Expansão do Capitalismo I: Génesis do Capitalismo Industrial e Internacionalização do Capital  Carlos Nuno Castel-Branco cnbranco@iseg.ulisboa.pt </dc:title>
  <dc:creator>Carlos Castel-Branco</dc:creator>
  <cp:lastModifiedBy>Carlos Castel-Branco</cp:lastModifiedBy>
  <cp:revision>28</cp:revision>
  <cp:lastPrinted>2019-04-03T04:51:06Z</cp:lastPrinted>
  <dcterms:created xsi:type="dcterms:W3CDTF">2019-03-27T07:04:28Z</dcterms:created>
  <dcterms:modified xsi:type="dcterms:W3CDTF">2023-03-08T17:56:07Z</dcterms:modified>
</cp:coreProperties>
</file>